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9"/>
  </p:notesMasterIdLst>
  <p:sldIdLst>
    <p:sldId id="256" r:id="rId2"/>
    <p:sldId id="261" r:id="rId3"/>
    <p:sldId id="510" r:id="rId4"/>
    <p:sldId id="512" r:id="rId5"/>
    <p:sldId id="513" r:id="rId6"/>
    <p:sldId id="514" r:id="rId7"/>
    <p:sldId id="264" r:id="rId8"/>
  </p:sldIdLst>
  <p:sldSz cx="12192000" cy="6858000"/>
  <p:notesSz cx="6858000" cy="9144000"/>
  <p:custDataLst>
    <p:tags r:id="rId1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B7F2E"/>
    <a:srgbClr val="4671C9"/>
    <a:srgbClr val="74BB40"/>
    <a:srgbClr val="EFB700"/>
    <a:srgbClr val="070C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57" d="100"/>
          <a:sy n="157" d="100"/>
        </p:scale>
        <p:origin x="2118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180"/>
      <c:depthPercent val="100"/>
      <c:rAngAx val="0"/>
    </c:view3D>
    <c:floor>
      <c:thickness val="0"/>
      <c:spPr>
        <a:noFill/>
        <a:ln>
          <a:noFill/>
        </a:ln>
        <a:effectLst/>
      </c:spPr>
    </c:floor>
    <c:sideWall>
      <c:thickness val="0"/>
      <c:spPr>
        <a:noFill/>
        <a:ln>
          <a:noFill/>
        </a:ln>
        <a:effectLst/>
      </c:spPr>
    </c:sideWall>
    <c:backWall>
      <c:thickness val="0"/>
      <c:spPr>
        <a:noFill/>
        <a:ln>
          <a:noFill/>
        </a:ln>
        <a:effectLst/>
      </c:spPr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Text here</c:v>
                </c:pt>
              </c:strCache>
            </c:strRef>
          </c:tx>
          <c:spPr>
            <a:ln w="25400">
              <a:noFill/>
            </a:ln>
          </c:spPr>
          <c:dPt>
            <c:idx val="0"/>
            <c:bubble3D val="0"/>
            <c:explosion val="8"/>
            <c:spPr>
              <a:solidFill>
                <a:schemeClr val="accent2"/>
              </a:solidFill>
              <a:ln w="25400">
                <a:noFill/>
              </a:ln>
              <a:effectLst/>
              <a:scene3d>
                <a:camera prst="orthographicFront"/>
                <a:lightRig rig="threePt" dir="t"/>
              </a:scene3d>
              <a:sp3d/>
            </c:spPr>
            <c:extLst>
              <c:ext xmlns:c16="http://schemas.microsoft.com/office/drawing/2014/chart" uri="{C3380CC4-5D6E-409C-BE32-E72D297353CC}">
                <c16:uniqueId val="{00000001-11AB-47F5-9DEB-DB2777233290}"/>
              </c:ext>
            </c:extLst>
          </c:dPt>
          <c:dPt>
            <c:idx val="1"/>
            <c:bubble3D val="0"/>
            <c:explosion val="12"/>
            <c:spPr>
              <a:solidFill>
                <a:schemeClr val="accent3"/>
              </a:solidFill>
              <a:ln w="25400">
                <a:noFill/>
              </a:ln>
              <a:effectLst/>
              <a:scene3d>
                <a:camera prst="orthographicFront"/>
                <a:lightRig rig="threePt" dir="t"/>
              </a:scene3d>
              <a:sp3d/>
            </c:spPr>
            <c:extLst>
              <c:ext xmlns:c16="http://schemas.microsoft.com/office/drawing/2014/chart" uri="{C3380CC4-5D6E-409C-BE32-E72D297353CC}">
                <c16:uniqueId val="{00000003-11AB-47F5-9DEB-DB2777233290}"/>
              </c:ext>
            </c:extLst>
          </c:dPt>
          <c:dPt>
            <c:idx val="2"/>
            <c:bubble3D val="0"/>
            <c:explosion val="9"/>
            <c:spPr>
              <a:solidFill>
                <a:schemeClr val="accent4"/>
              </a:solidFill>
              <a:ln w="25400">
                <a:noFill/>
              </a:ln>
              <a:effectLst/>
              <a:scene3d>
                <a:camera prst="orthographicFront"/>
                <a:lightRig rig="threePt" dir="t"/>
              </a:scene3d>
              <a:sp3d/>
            </c:spPr>
            <c:extLst>
              <c:ext xmlns:c16="http://schemas.microsoft.com/office/drawing/2014/chart" uri="{C3380CC4-5D6E-409C-BE32-E72D297353CC}">
                <c16:uniqueId val="{00000005-11AB-47F5-9DEB-DB2777233290}"/>
              </c:ext>
            </c:extLst>
          </c:dPt>
          <c:dLbls>
            <c:dLbl>
              <c:idx val="0"/>
              <c:layout>
                <c:manualLayout>
                  <c:x val="-5.5469031673531899E-2"/>
                  <c:y val="-0.121366043657354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lang="zh-CN" sz="1800" b="1" i="0" u="none" strike="noStrike" kern="1200" baseline="0">
                      <a:solidFill>
                        <a:schemeClr val="accent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zh-CN"/>
                </a:p>
              </c:txPr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11AB-47F5-9DEB-DB2777233290}"/>
                </c:ext>
              </c:extLst>
            </c:dLbl>
            <c:dLbl>
              <c:idx val="1"/>
              <c:layout>
                <c:manualLayout>
                  <c:x val="9.4247070906294597E-2"/>
                  <c:y val="-7.88292754897819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lang="zh-CN" sz="1800" b="1" i="0" u="none" strike="noStrike" kern="1200" baseline="0">
                      <a:solidFill>
                        <a:schemeClr val="accent3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zh-CN"/>
                </a:p>
              </c:txPr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11AB-47F5-9DEB-DB2777233290}"/>
                </c:ext>
              </c:extLst>
            </c:dLbl>
            <c:dLbl>
              <c:idx val="2"/>
              <c:layout>
                <c:manualLayout>
                  <c:x val="-0.148732620881002"/>
                  <c:y val="1.9219309414522798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lang="zh-CN" sz="1800" b="1" i="0" u="none" strike="noStrike" kern="1200" baseline="0">
                      <a:solidFill>
                        <a:schemeClr val="accent4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zh-CN"/>
                </a:p>
              </c:txPr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11AB-47F5-9DEB-DB277723329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bestFit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Sheet1!$A$2:$A$4</c:f>
              <c:strCache>
                <c:ptCount val="3"/>
                <c:pt idx="0">
                  <c:v>本科生</c:v>
                </c:pt>
                <c:pt idx="1">
                  <c:v>硕士生</c:v>
                </c:pt>
                <c:pt idx="2">
                  <c:v>博士生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876</c:v>
                </c:pt>
                <c:pt idx="1">
                  <c:v>226</c:v>
                </c:pt>
                <c:pt idx="2">
                  <c:v>17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11AB-47F5-9DEB-DB2777233290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4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  <c:extLst>
      <c:ext uri="{0b15fc19-7d7d-44ad-8c2d-2c3a37ce22c3}">
        <chartProps xmlns="https://web.wps.cn/et/2018/main" chartId="{a18a5ec1-c910-4be6-8b8b-51478d4a1cbe}"/>
      </c:ext>
    </c:extLst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180"/>
      <c:depthPercent val="100"/>
      <c:rAngAx val="0"/>
    </c:view3D>
    <c:floor>
      <c:thickness val="0"/>
      <c:spPr>
        <a:noFill/>
        <a:ln>
          <a:noFill/>
        </a:ln>
        <a:effectLst/>
      </c:spPr>
    </c:floor>
    <c:sideWall>
      <c:thickness val="0"/>
      <c:spPr>
        <a:noFill/>
        <a:ln>
          <a:noFill/>
        </a:ln>
        <a:effectLst/>
      </c:spPr>
    </c:sideWall>
    <c:backWall>
      <c:thickness val="0"/>
      <c:spPr>
        <a:noFill/>
        <a:ln>
          <a:noFill/>
        </a:ln>
        <a:effectLst/>
      </c:spPr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Text here</c:v>
                </c:pt>
              </c:strCache>
            </c:strRef>
          </c:tx>
          <c:spPr>
            <a:ln w="25400">
              <a:noFill/>
            </a:ln>
          </c:spPr>
          <c:dPt>
            <c:idx val="0"/>
            <c:bubble3D val="0"/>
            <c:explosion val="8"/>
            <c:spPr>
              <a:solidFill>
                <a:schemeClr val="accent1"/>
              </a:solidFill>
              <a:ln w="25400">
                <a:noFill/>
              </a:ln>
              <a:effectLst/>
              <a:scene3d>
                <a:camera prst="orthographicFront"/>
                <a:lightRig rig="threePt" dir="t"/>
              </a:scene3d>
              <a:sp3d/>
            </c:spPr>
            <c:extLst>
              <c:ext xmlns:c16="http://schemas.microsoft.com/office/drawing/2014/chart" uri="{C3380CC4-5D6E-409C-BE32-E72D297353CC}">
                <c16:uniqueId val="{00000001-F0E4-42CE-B7FF-22A5C451D8DB}"/>
              </c:ext>
            </c:extLst>
          </c:dPt>
          <c:dPt>
            <c:idx val="1"/>
            <c:bubble3D val="0"/>
            <c:explosion val="12"/>
            <c:spPr>
              <a:solidFill>
                <a:schemeClr val="accent2"/>
              </a:solidFill>
              <a:ln w="25400">
                <a:noFill/>
              </a:ln>
              <a:effectLst/>
              <a:scene3d>
                <a:camera prst="orthographicFront"/>
                <a:lightRig rig="threePt" dir="t"/>
              </a:scene3d>
              <a:sp3d/>
            </c:spPr>
            <c:extLst>
              <c:ext xmlns:c16="http://schemas.microsoft.com/office/drawing/2014/chart" uri="{C3380CC4-5D6E-409C-BE32-E72D297353CC}">
                <c16:uniqueId val="{00000003-F0E4-42CE-B7FF-22A5C451D8DB}"/>
              </c:ext>
            </c:extLst>
          </c:dPt>
          <c:dPt>
            <c:idx val="2"/>
            <c:bubble3D val="0"/>
            <c:explosion val="9"/>
            <c:spPr>
              <a:solidFill>
                <a:schemeClr val="accent3"/>
              </a:solidFill>
              <a:ln w="25400">
                <a:noFill/>
              </a:ln>
              <a:effectLst/>
              <a:scene3d>
                <a:camera prst="orthographicFront"/>
                <a:lightRig rig="threePt" dir="t"/>
              </a:scene3d>
              <a:sp3d/>
            </c:spPr>
            <c:extLst>
              <c:ext xmlns:c16="http://schemas.microsoft.com/office/drawing/2014/chart" uri="{C3380CC4-5D6E-409C-BE32-E72D297353CC}">
                <c16:uniqueId val="{00000005-F0E4-42CE-B7FF-22A5C451D8DB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25400">
                <a:noFill/>
              </a:ln>
              <a:effectLst/>
              <a:scene3d>
                <a:camera prst="orthographicFront"/>
                <a:lightRig rig="threePt" dir="t"/>
              </a:scene3d>
              <a:sp3d/>
            </c:spPr>
            <c:extLst>
              <c:ext xmlns:c16="http://schemas.microsoft.com/office/drawing/2014/chart" uri="{C3380CC4-5D6E-409C-BE32-E72D297353CC}">
                <c16:uniqueId val="{00000007-F0E4-42CE-B7FF-22A5C451D8DB}"/>
              </c:ext>
            </c:extLst>
          </c:dPt>
          <c:dLbls>
            <c:dLbl>
              <c:idx val="0"/>
              <c:layout>
                <c:manualLayout>
                  <c:x val="-5.9726046130919502E-2"/>
                  <c:y val="9.5800799756240399E-3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lang="zh-CN" sz="1800" b="1" i="0" u="none" strike="noStrike" kern="1200" baseline="0">
                      <a:solidFill>
                        <a:srgbClr val="4671C9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zh-CN"/>
                </a:p>
              </c:txPr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F0E4-42CE-B7FF-22A5C451D8DB}"/>
                </c:ext>
              </c:extLst>
            </c:dLbl>
            <c:dLbl>
              <c:idx val="1"/>
              <c:layout>
                <c:manualLayout>
                  <c:x val="-0.10156826623923799"/>
                  <c:y val="9.0307675405771198E-3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lang="zh-CN" sz="1800" b="1" i="0" u="none" strike="noStrike" kern="1200" baseline="0">
                      <a:solidFill>
                        <a:srgbClr val="EB7F2E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zh-CN"/>
                </a:p>
              </c:txPr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F0E4-42CE-B7FF-22A5C451D8DB}"/>
                </c:ext>
              </c:extLst>
            </c:dLbl>
            <c:dLbl>
              <c:idx val="2"/>
              <c:layout>
                <c:manualLayout>
                  <c:x val="-1.25131476539358E-2"/>
                  <c:y val="0.109526855333859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lang="zh-CN" sz="1800" b="1" i="0" u="none" strike="noStrike" kern="1200" baseline="0">
                      <a:solidFill>
                        <a:srgbClr val="EFB700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zh-CN"/>
                </a:p>
              </c:txPr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F0E4-42CE-B7FF-22A5C451D8DB}"/>
                </c:ext>
              </c:extLst>
            </c:dLbl>
            <c:dLbl>
              <c:idx val="3"/>
              <c:layout>
                <c:manualLayout>
                  <c:x val="-0.117120373852576"/>
                  <c:y val="2.6402551085167598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lang="zh-CN" sz="1800" b="1" i="0" u="none" strike="noStrike" kern="1200" baseline="0">
                      <a:solidFill>
                        <a:srgbClr val="74BB40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zh-CN"/>
                </a:p>
              </c:txPr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F0E4-42CE-B7FF-22A5C451D8D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8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bestFit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自选赛道</c:v>
                </c:pt>
                <c:pt idx="1">
                  <c:v>花旗挑战-数据驱动的外汇风险信号模型</c:v>
                </c:pt>
                <c:pt idx="2">
                  <c:v>花旗挑战-AI驱动的数据处理与微调以适应金融应用</c:v>
                </c:pt>
                <c:pt idx="3">
                  <c:v>花旗挑战-基于DLT的金融服务数字身份验证系统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30</c:v>
                </c:pt>
                <c:pt idx="1">
                  <c:v>69</c:v>
                </c:pt>
                <c:pt idx="2">
                  <c:v>38</c:v>
                </c:pt>
                <c:pt idx="3">
                  <c:v>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F0E4-42CE-B7FF-22A5C451D8DB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9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  <c:extLst>
      <c:ext uri="{0b15fc19-7d7d-44ad-8c2d-2c3a37ce22c3}">
        <chartProps xmlns="https://web.wps.cn/et/2018/main" chartId="{a8e01ec4-4ae3-4751-bbd6-12defcdd1ed3}"/>
      </c:ext>
    </c:extLst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180"/>
      <c:depthPercent val="100"/>
      <c:rAngAx val="0"/>
    </c:view3D>
    <c:floor>
      <c:thickness val="0"/>
      <c:spPr>
        <a:noFill/>
        <a:ln>
          <a:noFill/>
        </a:ln>
        <a:effectLst/>
      </c:spPr>
    </c:floor>
    <c:sideWall>
      <c:thickness val="0"/>
      <c:spPr>
        <a:noFill/>
        <a:ln>
          <a:noFill/>
        </a:ln>
        <a:effectLst/>
      </c:spPr>
    </c:sideWall>
    <c:backWall>
      <c:thickness val="0"/>
      <c:spPr>
        <a:noFill/>
        <a:ln>
          <a:noFill/>
        </a:ln>
        <a:effectLst/>
      </c:spPr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Text here</c:v>
                </c:pt>
              </c:strCache>
            </c:strRef>
          </c:tx>
          <c:spPr>
            <a:ln w="25400">
              <a:noFill/>
            </a:ln>
          </c:spPr>
          <c:dPt>
            <c:idx val="0"/>
            <c:bubble3D val="0"/>
            <c:explosion val="8"/>
            <c:spPr>
              <a:solidFill>
                <a:schemeClr val="accent1"/>
              </a:solidFill>
              <a:ln w="25400">
                <a:noFill/>
              </a:ln>
              <a:effectLst/>
              <a:scene3d>
                <a:camera prst="orthographicFront"/>
                <a:lightRig rig="threePt" dir="t"/>
              </a:scene3d>
              <a:sp3d/>
            </c:spPr>
            <c:extLst>
              <c:ext xmlns:c16="http://schemas.microsoft.com/office/drawing/2014/chart" uri="{C3380CC4-5D6E-409C-BE32-E72D297353CC}">
                <c16:uniqueId val="{00000001-9A4F-469F-9460-A2F31D067FDC}"/>
              </c:ext>
            </c:extLst>
          </c:dPt>
          <c:dPt>
            <c:idx val="1"/>
            <c:bubble3D val="0"/>
            <c:explosion val="12"/>
            <c:spPr>
              <a:solidFill>
                <a:schemeClr val="accent2"/>
              </a:solidFill>
              <a:ln w="25400">
                <a:noFill/>
              </a:ln>
              <a:effectLst/>
              <a:scene3d>
                <a:camera prst="orthographicFront"/>
                <a:lightRig rig="threePt" dir="t"/>
              </a:scene3d>
              <a:sp3d/>
            </c:spPr>
            <c:extLst>
              <c:ext xmlns:c16="http://schemas.microsoft.com/office/drawing/2014/chart" uri="{C3380CC4-5D6E-409C-BE32-E72D297353CC}">
                <c16:uniqueId val="{00000003-9A4F-469F-9460-A2F31D067FDC}"/>
              </c:ext>
            </c:extLst>
          </c:dPt>
          <c:dPt>
            <c:idx val="2"/>
            <c:bubble3D val="0"/>
            <c:explosion val="9"/>
            <c:spPr>
              <a:solidFill>
                <a:schemeClr val="accent3"/>
              </a:solidFill>
              <a:ln w="25400">
                <a:noFill/>
              </a:ln>
              <a:effectLst/>
              <a:scene3d>
                <a:camera prst="orthographicFront"/>
                <a:lightRig rig="threePt" dir="t"/>
              </a:scene3d>
              <a:sp3d/>
            </c:spPr>
            <c:extLst>
              <c:ext xmlns:c16="http://schemas.microsoft.com/office/drawing/2014/chart" uri="{C3380CC4-5D6E-409C-BE32-E72D297353CC}">
                <c16:uniqueId val="{00000005-9A4F-469F-9460-A2F31D067FDC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25400">
                <a:noFill/>
              </a:ln>
              <a:effectLst/>
              <a:scene3d>
                <a:camera prst="orthographicFront"/>
                <a:lightRig rig="threePt" dir="t"/>
              </a:scene3d>
              <a:sp3d/>
            </c:spPr>
            <c:extLst>
              <c:ext xmlns:c16="http://schemas.microsoft.com/office/drawing/2014/chart" uri="{C3380CC4-5D6E-409C-BE32-E72D297353CC}">
                <c16:uniqueId val="{00000007-9A4F-469F-9460-A2F31D067FDC}"/>
              </c:ext>
            </c:extLst>
          </c:dPt>
          <c:dLbls>
            <c:dLbl>
              <c:idx val="0"/>
              <c:layout>
                <c:manualLayout>
                  <c:x val="-5.9726046130919502E-2"/>
                  <c:y val="9.5800799756240399E-3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lang="zh-CN" sz="1800" b="1" i="0" u="none" strike="noStrike" kern="1200" baseline="0">
                      <a:solidFill>
                        <a:srgbClr val="4671C9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zh-CN"/>
                </a:p>
              </c:txPr>
              <c:dLblPos val="bestFit"/>
              <c:showLegendKey val="0"/>
              <c:showVal val="1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9A4F-469F-9460-A2F31D067FDC}"/>
                </c:ext>
              </c:extLst>
            </c:dLbl>
            <c:dLbl>
              <c:idx val="1"/>
              <c:layout>
                <c:manualLayout>
                  <c:x val="-0.10156826623923799"/>
                  <c:y val="9.0307675405771198E-3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lang="zh-CN" sz="1800" b="1" i="0" u="none" strike="noStrike" kern="1200" baseline="0">
                      <a:solidFill>
                        <a:srgbClr val="EB7F2E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zh-CN"/>
                </a:p>
              </c:txPr>
              <c:dLblPos val="bestFit"/>
              <c:showLegendKey val="0"/>
              <c:showVal val="1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9A4F-469F-9460-A2F31D067FDC}"/>
                </c:ext>
              </c:extLst>
            </c:dLbl>
            <c:dLbl>
              <c:idx val="2"/>
              <c:layout>
                <c:manualLayout>
                  <c:x val="-1.25131476539358E-2"/>
                  <c:y val="0.109526855333859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lang="zh-CN" sz="1800" b="1" i="0" u="none" strike="noStrike" kern="1200" baseline="0">
                      <a:solidFill>
                        <a:srgbClr val="EFB700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zh-CN"/>
                </a:p>
              </c:txPr>
              <c:dLblPos val="bestFit"/>
              <c:showLegendKey val="0"/>
              <c:showVal val="1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9A4F-469F-9460-A2F31D067FDC}"/>
                </c:ext>
              </c:extLst>
            </c:dLbl>
            <c:dLbl>
              <c:idx val="3"/>
              <c:layout>
                <c:manualLayout>
                  <c:x val="-0.117120373852576"/>
                  <c:y val="2.6402551085167598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lang="zh-CN" sz="1800" b="1" i="0" u="none" strike="noStrike" kern="1200" baseline="0">
                      <a:solidFill>
                        <a:srgbClr val="74BB40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zh-CN"/>
                </a:p>
              </c:txPr>
              <c:dLblPos val="bestFit"/>
              <c:showLegendKey val="0"/>
              <c:showVal val="1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9A4F-469F-9460-A2F31D067FD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8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bestFit"/>
            <c:showLegendKey val="0"/>
            <c:showVal val="1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自选赛道</c:v>
                </c:pt>
                <c:pt idx="1">
                  <c:v>花旗挑战-数据驱动的外汇风险信号模型</c:v>
                </c:pt>
                <c:pt idx="2">
                  <c:v>花旗挑战-AI驱动的数据处理与微调以适应金融应用</c:v>
                </c:pt>
                <c:pt idx="3">
                  <c:v>花旗挑战-基于DLT的金融服务数字身份验证系统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30</c:v>
                </c:pt>
                <c:pt idx="1">
                  <c:v>39</c:v>
                </c:pt>
                <c:pt idx="2">
                  <c:v>23</c:v>
                </c:pt>
                <c:pt idx="3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9A4F-469F-9460-A2F31D067FDC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4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  <c:extLst>
      <c:ext uri="{0b15fc19-7d7d-44ad-8c2d-2c3a37ce22c3}">
        <chartProps xmlns="https://web.wps.cn/et/2018/main" chartId="{136cc711-8e8c-45a7-bde3-22ba755ccc84}"/>
      </c:ext>
    </c:extLst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1B0036-140F-403B-B1C3-0F6DB8BA9B30}" type="datetimeFigureOut">
              <a:rPr lang="zh-CN" altLang="en-US" smtClean="0"/>
              <a:t>2025/4/17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6BE9A0-0E14-40A8-888D-A2BE3CFD1CF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9248" y="0"/>
            <a:ext cx="12350496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2025/4/17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: 圆角 7"/>
          <p:cNvSpPr/>
          <p:nvPr/>
        </p:nvSpPr>
        <p:spPr>
          <a:xfrm>
            <a:off x="203437" y="831413"/>
            <a:ext cx="11785126" cy="5884347"/>
          </a:xfrm>
          <a:prstGeom prst="roundRect">
            <a:avLst>
              <a:gd name="adj" fmla="val 2586"/>
            </a:avLst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60095"/>
            <a:endParaRPr lang="zh-CN" altLang="en-US" sz="1495">
              <a:solidFill>
                <a:prstClr val="white"/>
              </a:solidFill>
              <a:latin typeface="Times New Roman" panose="02020603050405020304"/>
              <a:ea typeface="微软雅黑" panose="020B050302020402020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1251745" y="1193655"/>
            <a:ext cx="9688510" cy="8890"/>
            <a:chOff x="1069182" y="888552"/>
            <a:chExt cx="9688510" cy="8890"/>
          </a:xfrm>
        </p:grpSpPr>
        <p:cxnSp>
          <p:nvCxnSpPr>
            <p:cNvPr id="10" name="独爱礼坊1"/>
            <p:cNvCxnSpPr/>
            <p:nvPr/>
          </p:nvCxnSpPr>
          <p:spPr>
            <a:xfrm flipH="1">
              <a:off x="8705692" y="888552"/>
              <a:ext cx="2052000" cy="0"/>
            </a:xfrm>
            <a:prstGeom prst="line">
              <a:avLst/>
            </a:prstGeom>
            <a:gradFill flip="none" rotWithShape="1">
              <a:gsLst>
                <a:gs pos="0">
                  <a:srgbClr val="D81616">
                    <a:alpha val="19000"/>
                  </a:srgbClr>
                </a:gs>
                <a:gs pos="100000">
                  <a:srgbClr val="D81616">
                    <a:alpha val="0"/>
                  </a:srgbClr>
                </a:gs>
              </a:gsLst>
              <a:lin ang="5400000" scaled="1"/>
              <a:tileRect/>
            </a:gradFill>
            <a:ln w="22225">
              <a:gradFill flip="none" rotWithShape="1">
                <a:gsLst>
                  <a:gs pos="0">
                    <a:srgbClr val="B88F4D">
                      <a:alpha val="70000"/>
                    </a:srgbClr>
                  </a:gs>
                  <a:gs pos="100000">
                    <a:srgbClr val="B88F4D">
                      <a:alpha val="0"/>
                    </a:srgbClr>
                  </a:gs>
                </a:gsLst>
                <a:lin ang="10800000" scaled="0"/>
                <a:tileRect/>
              </a:gradFill>
              <a:tailEnd type="oval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" name="独爱礼坊2"/>
            <p:cNvCxnSpPr/>
            <p:nvPr/>
          </p:nvCxnSpPr>
          <p:spPr>
            <a:xfrm>
              <a:off x="1069182" y="897442"/>
              <a:ext cx="2052000" cy="0"/>
            </a:xfrm>
            <a:prstGeom prst="line">
              <a:avLst/>
            </a:prstGeom>
            <a:gradFill flip="none" rotWithShape="1">
              <a:gsLst>
                <a:gs pos="0">
                  <a:srgbClr val="D81616">
                    <a:alpha val="19000"/>
                  </a:srgbClr>
                </a:gs>
                <a:gs pos="100000">
                  <a:srgbClr val="D81616">
                    <a:alpha val="0"/>
                  </a:srgbClr>
                </a:gs>
              </a:gsLst>
              <a:lin ang="5400000" scaled="1"/>
              <a:tileRect/>
            </a:gradFill>
            <a:ln w="22225">
              <a:gradFill flip="none" rotWithShape="1">
                <a:gsLst>
                  <a:gs pos="0">
                    <a:srgbClr val="B88F4D">
                      <a:alpha val="70000"/>
                    </a:srgbClr>
                  </a:gs>
                  <a:gs pos="100000">
                    <a:srgbClr val="B88F4D">
                      <a:alpha val="0"/>
                    </a:srgbClr>
                  </a:gs>
                </a:gsLst>
                <a:lin ang="10800000" scaled="0"/>
                <a:tileRect/>
              </a:gradFill>
              <a:tailEnd type="oval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2" name="矩形 11"/>
          <p:cNvSpPr/>
          <p:nvPr/>
        </p:nvSpPr>
        <p:spPr>
          <a:xfrm>
            <a:off x="4708697" y="905713"/>
            <a:ext cx="277460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760095">
              <a:spcBef>
                <a:spcPts val="500"/>
              </a:spcBef>
            </a:pPr>
            <a:r>
              <a:rPr lang="zh-CN" altLang="en-US" sz="3200" b="1" spc="166" dirty="0">
                <a:solidFill>
                  <a:srgbClr val="B88F4D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Arial" panose="020B0604020202020204" pitchFamily="34" charset="0"/>
                <a:sym typeface="+mn-lt"/>
              </a:rPr>
              <a:t>赛事工作汇总</a:t>
            </a:r>
            <a:endParaRPr lang="en-US" altLang="zh-CN" sz="3200" b="1" spc="166" dirty="0">
              <a:solidFill>
                <a:srgbClr val="B88F4D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  <a:cs typeface="Arial" panose="020B0604020202020204" pitchFamily="34" charset="0"/>
              <a:sym typeface="+mn-lt"/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593344" y="1573678"/>
          <a:ext cx="11226800" cy="48764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26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41828">
                <a:tc>
                  <a:txBody>
                    <a:bodyPr/>
                    <a:lstStyle/>
                    <a:p>
                      <a:r>
                        <a:rPr lang="zh-CN" altLang="en-US" b="0" dirty="0">
                          <a:solidFill>
                            <a:schemeClr val="tx1"/>
                          </a:solidFill>
                        </a:rPr>
                        <a:t>202</a:t>
                      </a:r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4</a:t>
                      </a:r>
                      <a:r>
                        <a:rPr lang="zh-CN" altLang="en-US" b="0" dirty="0">
                          <a:solidFill>
                            <a:schemeClr val="tx1"/>
                          </a:solidFill>
                        </a:rPr>
                        <a:t>年</a:t>
                      </a:r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09</a:t>
                      </a:r>
                      <a:r>
                        <a:rPr lang="zh-CN" altLang="en-US" b="0" dirty="0">
                          <a:solidFill>
                            <a:schemeClr val="tx1"/>
                          </a:solidFill>
                        </a:rPr>
                        <a:t>月2</a:t>
                      </a:r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zh-CN" altLang="en-US" b="0" dirty="0">
                          <a:solidFill>
                            <a:schemeClr val="tx1"/>
                          </a:solidFill>
                        </a:rPr>
                        <a:t>日-2024年1</a:t>
                      </a:r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zh-CN" altLang="en-US" b="0" dirty="0">
                          <a:solidFill>
                            <a:schemeClr val="tx1"/>
                          </a:solidFill>
                        </a:rPr>
                        <a:t>月2日：参赛报名平台搭建 &amp; 大赛启动仪式顺利召开</a:t>
                      </a:r>
                      <a:endParaRPr lang="en-US" altLang="zh-CN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1828">
                <a:tc>
                  <a:txBody>
                    <a:bodyPr/>
                    <a:lstStyle/>
                    <a:p>
                      <a:r>
                        <a:rPr lang="zh-CN" altLang="en-US" b="0" dirty="0">
                          <a:solidFill>
                            <a:schemeClr val="tx1"/>
                          </a:solidFill>
                        </a:rPr>
                        <a:t>202</a:t>
                      </a:r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4</a:t>
                      </a:r>
                      <a:r>
                        <a:rPr lang="zh-CN" altLang="en-US" b="0" dirty="0">
                          <a:solidFill>
                            <a:schemeClr val="tx1"/>
                          </a:solidFill>
                        </a:rPr>
                        <a:t>年1</a:t>
                      </a:r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zh-CN" altLang="en-US" b="0" dirty="0">
                          <a:solidFill>
                            <a:schemeClr val="tx1"/>
                          </a:solidFill>
                        </a:rPr>
                        <a:t>月</a:t>
                      </a:r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zh-CN" altLang="en-US" b="0" dirty="0">
                          <a:solidFill>
                            <a:schemeClr val="tx1"/>
                          </a:solidFill>
                        </a:rPr>
                        <a:t>日-202</a:t>
                      </a:r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zh-CN" altLang="en-US" b="0" dirty="0">
                          <a:solidFill>
                            <a:schemeClr val="tx1"/>
                          </a:solidFill>
                        </a:rPr>
                        <a:t>年1月</a:t>
                      </a:r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zh-CN" altLang="en-US" b="0" dirty="0">
                          <a:solidFill>
                            <a:schemeClr val="tx1"/>
                          </a:solidFill>
                        </a:rPr>
                        <a:t>日：参赛队伍注册报名</a:t>
                      </a:r>
                      <a:endParaRPr lang="en-US" altLang="zh-CN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1828">
                <a:tc>
                  <a:txBody>
                    <a:bodyPr/>
                    <a:lstStyle/>
                    <a:p>
                      <a:r>
                        <a:rPr lang="zh-CN" altLang="en-US" b="0" dirty="0">
                          <a:solidFill>
                            <a:schemeClr val="tx1"/>
                          </a:solidFill>
                        </a:rPr>
                        <a:t>202</a:t>
                      </a:r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4</a:t>
                      </a:r>
                      <a:r>
                        <a:rPr lang="zh-CN" altLang="en-US" b="0" dirty="0">
                          <a:solidFill>
                            <a:schemeClr val="tx1"/>
                          </a:solidFill>
                        </a:rPr>
                        <a:t>年1</a:t>
                      </a:r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zh-CN" altLang="en-US" b="0" dirty="0">
                          <a:solidFill>
                            <a:schemeClr val="tx1"/>
                          </a:solidFill>
                        </a:rPr>
                        <a:t>月</a:t>
                      </a:r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zh-CN" altLang="en-US" b="0" dirty="0">
                          <a:solidFill>
                            <a:schemeClr val="tx1"/>
                          </a:solidFill>
                        </a:rPr>
                        <a:t>日-目前：参赛团队微信群&amp;邮件持续答疑</a:t>
                      </a:r>
                      <a:endParaRPr lang="en-US" altLang="zh-CN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182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b="0" dirty="0">
                          <a:solidFill>
                            <a:schemeClr val="tx1"/>
                          </a:solidFill>
                        </a:rPr>
                        <a:t>202</a:t>
                      </a:r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zh-CN" altLang="en-US" b="0" dirty="0">
                          <a:solidFill>
                            <a:schemeClr val="tx1"/>
                          </a:solidFill>
                        </a:rPr>
                        <a:t>年</a:t>
                      </a:r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zh-CN" altLang="en-US" b="0" dirty="0">
                          <a:solidFill>
                            <a:schemeClr val="tx1"/>
                          </a:solidFill>
                        </a:rPr>
                        <a:t>月</a:t>
                      </a:r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zh-CN" altLang="en-US" b="0" dirty="0">
                          <a:solidFill>
                            <a:schemeClr val="tx1"/>
                          </a:solidFill>
                        </a:rPr>
                        <a:t>日</a:t>
                      </a:r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zh-CN" altLang="en-US" b="0" dirty="0">
                          <a:solidFill>
                            <a:schemeClr val="tx1"/>
                          </a:solidFill>
                        </a:rPr>
                        <a:t>202</a:t>
                      </a:r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zh-CN" altLang="en-US" b="0" dirty="0">
                          <a:solidFill>
                            <a:schemeClr val="tx1"/>
                          </a:solidFill>
                        </a:rPr>
                        <a:t>年</a:t>
                      </a:r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zh-CN" altLang="en-US" b="0" dirty="0">
                          <a:solidFill>
                            <a:schemeClr val="tx1"/>
                          </a:solidFill>
                        </a:rPr>
                        <a:t>月</a:t>
                      </a:r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28</a:t>
                      </a:r>
                      <a:r>
                        <a:rPr lang="zh-CN" altLang="en-US" b="0" dirty="0">
                          <a:solidFill>
                            <a:schemeClr val="tx1"/>
                          </a:solidFill>
                        </a:rPr>
                        <a:t>日：参赛团队中期报告提交和收集，并通过云盘交给组委会</a:t>
                      </a:r>
                      <a:endParaRPr lang="en-US" altLang="zh-CN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1828">
                <a:tc>
                  <a:txBody>
                    <a:bodyPr/>
                    <a:lstStyle/>
                    <a:p>
                      <a:r>
                        <a:rPr lang="zh-CN" altLang="en-US" b="0" dirty="0">
                          <a:solidFill>
                            <a:schemeClr val="tx1"/>
                          </a:solidFill>
                        </a:rPr>
                        <a:t>202</a:t>
                      </a:r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zh-CN" altLang="en-US" b="0" dirty="0">
                          <a:solidFill>
                            <a:schemeClr val="tx1"/>
                          </a:solidFill>
                        </a:rPr>
                        <a:t>年</a:t>
                      </a:r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zh-CN" altLang="en-US" b="0" dirty="0">
                          <a:solidFill>
                            <a:schemeClr val="tx1"/>
                          </a:solidFill>
                        </a:rPr>
                        <a:t>月</a:t>
                      </a:r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17</a:t>
                      </a:r>
                      <a:r>
                        <a:rPr lang="zh-CN" altLang="en-US" b="0" dirty="0">
                          <a:solidFill>
                            <a:schemeClr val="tx1"/>
                          </a:solidFill>
                        </a:rPr>
                        <a:t>日：参赛团队线上答疑研讨会顺利召开（线上，超过</a:t>
                      </a:r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230</a:t>
                      </a:r>
                      <a:r>
                        <a:rPr lang="zh-CN" altLang="en-US" b="0" dirty="0">
                          <a:solidFill>
                            <a:schemeClr val="tx1"/>
                          </a:solidFill>
                        </a:rPr>
                        <a:t>人参会）</a:t>
                      </a:r>
                      <a:endParaRPr lang="en-US" altLang="zh-CN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1828">
                <a:tc>
                  <a:txBody>
                    <a:bodyPr/>
                    <a:lstStyle/>
                    <a:p>
                      <a:r>
                        <a:rPr lang="zh-CN" altLang="en-US" b="0" dirty="0">
                          <a:solidFill>
                            <a:schemeClr val="tx1"/>
                          </a:solidFill>
                        </a:rPr>
                        <a:t>202</a:t>
                      </a:r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zh-CN" altLang="en-US" b="0" dirty="0">
                          <a:solidFill>
                            <a:schemeClr val="tx1"/>
                          </a:solidFill>
                        </a:rPr>
                        <a:t>年</a:t>
                      </a:r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zh-CN" altLang="en-US" b="0" dirty="0">
                          <a:solidFill>
                            <a:schemeClr val="tx1"/>
                          </a:solidFill>
                        </a:rPr>
                        <a:t>月</a:t>
                      </a:r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28</a:t>
                      </a:r>
                      <a:r>
                        <a:rPr lang="zh-CN" altLang="en-US" b="0" dirty="0">
                          <a:solidFill>
                            <a:schemeClr val="tx1"/>
                          </a:solidFill>
                        </a:rPr>
                        <a:t>日</a:t>
                      </a:r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zh-CN" altLang="en-US" b="0" dirty="0">
                          <a:solidFill>
                            <a:schemeClr val="tx1"/>
                          </a:solidFill>
                        </a:rPr>
                        <a:t>202</a:t>
                      </a:r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zh-CN" altLang="en-US" b="0" dirty="0">
                          <a:solidFill>
                            <a:schemeClr val="tx1"/>
                          </a:solidFill>
                        </a:rPr>
                        <a:t>年3月2</a:t>
                      </a:r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4</a:t>
                      </a:r>
                      <a:r>
                        <a:rPr lang="zh-CN" altLang="en-US" b="0" dirty="0">
                          <a:solidFill>
                            <a:schemeClr val="tx1"/>
                          </a:solidFill>
                        </a:rPr>
                        <a:t>日：参赛团队最终报告提交和收集</a:t>
                      </a:r>
                      <a:endParaRPr lang="en-US" altLang="zh-CN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4182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zh-CN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微软雅黑" panose="020B0503020204020204" charset="-122"/>
                          <a:cs typeface="+mn-cs"/>
                        </a:rPr>
                        <a:t>202</a:t>
                      </a:r>
                      <a:r>
                        <a:rPr kumimoji="0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微软雅黑" panose="020B0503020204020204" charset="-122"/>
                          <a:cs typeface="+mn-cs"/>
                        </a:rPr>
                        <a:t>5</a:t>
                      </a:r>
                      <a:r>
                        <a:rPr kumimoji="0" lang="zh-CN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微软雅黑" panose="020B0503020204020204" charset="-122"/>
                          <a:cs typeface="+mn-cs"/>
                        </a:rPr>
                        <a:t>年3月</a:t>
                      </a:r>
                      <a:r>
                        <a:rPr kumimoji="0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微软雅黑" panose="020B0503020204020204" charset="-122"/>
                          <a:cs typeface="+mn-cs"/>
                        </a:rPr>
                        <a:t>26</a:t>
                      </a:r>
                      <a:r>
                        <a:rPr kumimoji="0" lang="zh-CN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微软雅黑" panose="020B0503020204020204" charset="-122"/>
                          <a:cs typeface="+mn-cs"/>
                        </a:rPr>
                        <a:t>日</a:t>
                      </a:r>
                      <a:r>
                        <a:rPr lang="zh-CN" altLang="en-US" b="0" dirty="0">
                          <a:solidFill>
                            <a:schemeClr val="tx1"/>
                          </a:solidFill>
                        </a:rPr>
                        <a:t>：</a:t>
                      </a:r>
                      <a:r>
                        <a:rPr kumimoji="0" lang="zh-CN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微软雅黑" panose="020B0503020204020204" charset="-122"/>
                          <a:cs typeface="+mn-cs"/>
                        </a:rPr>
                        <a:t>最终报告通过云盘交给组委会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4182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zh-CN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微软雅黑" panose="020B0503020204020204" charset="-122"/>
                          <a:cs typeface="+mn-cs"/>
                        </a:rPr>
                        <a:t>202</a:t>
                      </a:r>
                      <a:r>
                        <a:rPr kumimoji="0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微软雅黑" panose="020B0503020204020204" charset="-122"/>
                          <a:cs typeface="+mn-cs"/>
                        </a:rPr>
                        <a:t>5</a:t>
                      </a:r>
                      <a:r>
                        <a:rPr kumimoji="0" lang="zh-CN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微软雅黑" panose="020B0503020204020204" charset="-122"/>
                          <a:cs typeface="+mn-cs"/>
                        </a:rPr>
                        <a:t>年4月</a:t>
                      </a:r>
                      <a:r>
                        <a:rPr kumimoji="0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微软雅黑" panose="020B0503020204020204" charset="-122"/>
                          <a:cs typeface="+mn-cs"/>
                        </a:rPr>
                        <a:t>19</a:t>
                      </a:r>
                      <a:r>
                        <a:rPr kumimoji="0" lang="zh-CN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微软雅黑" panose="020B0503020204020204" charset="-122"/>
                          <a:cs typeface="+mn-cs"/>
                        </a:rPr>
                        <a:t>日</a:t>
                      </a:r>
                      <a:r>
                        <a:rPr lang="zh-CN" altLang="en-US" b="0" dirty="0">
                          <a:solidFill>
                            <a:schemeClr val="tx1"/>
                          </a:solidFill>
                        </a:rPr>
                        <a:t>：</a:t>
                      </a:r>
                      <a:r>
                        <a:rPr kumimoji="0" lang="zh-CN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微软雅黑" panose="020B0503020204020204" charset="-122"/>
                          <a:cs typeface="+mn-cs"/>
                        </a:rPr>
                        <a:t>最终报告通过U盘交给组委会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4182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zh-CN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微软雅黑" panose="020B0503020204020204" charset="-122"/>
                          <a:cs typeface="+mn-cs"/>
                        </a:rPr>
                        <a:t>202</a:t>
                      </a:r>
                      <a:r>
                        <a:rPr kumimoji="0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微软雅黑" panose="020B0503020204020204" charset="-122"/>
                          <a:cs typeface="+mn-cs"/>
                        </a:rPr>
                        <a:t>5</a:t>
                      </a:r>
                      <a:r>
                        <a:rPr kumimoji="0" lang="zh-CN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微软雅黑" panose="020B0503020204020204" charset="-122"/>
                          <a:cs typeface="+mn-cs"/>
                        </a:rPr>
                        <a:t>年4月-</a:t>
                      </a:r>
                      <a:r>
                        <a:rPr kumimoji="0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微软雅黑" panose="020B0503020204020204" charset="-122"/>
                          <a:cs typeface="+mn-cs"/>
                        </a:rPr>
                        <a:t>6</a:t>
                      </a:r>
                      <a:r>
                        <a:rPr kumimoji="0" lang="zh-CN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微软雅黑" panose="020B0503020204020204" charset="-122"/>
                          <a:cs typeface="+mn-cs"/>
                        </a:rPr>
                        <a:t>月</a:t>
                      </a:r>
                      <a:r>
                        <a:rPr lang="zh-CN" altLang="en-US" b="0" dirty="0">
                          <a:solidFill>
                            <a:schemeClr val="tx1"/>
                          </a:solidFill>
                        </a:rPr>
                        <a:t>：</a:t>
                      </a:r>
                      <a:r>
                        <a:rPr kumimoji="0" lang="zh-CN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微软雅黑" panose="020B0503020204020204" charset="-122"/>
                          <a:cs typeface="+mn-cs"/>
                        </a:rPr>
                        <a:t>全国总决赛及颁奖典礼筹备工作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: 圆角 7"/>
          <p:cNvSpPr/>
          <p:nvPr/>
        </p:nvSpPr>
        <p:spPr>
          <a:xfrm>
            <a:off x="203437" y="831413"/>
            <a:ext cx="11785126" cy="5884347"/>
          </a:xfrm>
          <a:prstGeom prst="roundRect">
            <a:avLst>
              <a:gd name="adj" fmla="val 2586"/>
            </a:avLst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60095"/>
            <a:endParaRPr lang="zh-CN" altLang="en-US" sz="1495">
              <a:solidFill>
                <a:prstClr val="white"/>
              </a:solidFill>
              <a:latin typeface="Times New Roman" panose="02020603050405020304"/>
              <a:ea typeface="微软雅黑" panose="020B050302020402020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1251745" y="1193655"/>
            <a:ext cx="9688510" cy="8890"/>
            <a:chOff x="1069182" y="888552"/>
            <a:chExt cx="9688510" cy="8890"/>
          </a:xfrm>
        </p:grpSpPr>
        <p:cxnSp>
          <p:nvCxnSpPr>
            <p:cNvPr id="10" name="独爱礼坊1"/>
            <p:cNvCxnSpPr/>
            <p:nvPr/>
          </p:nvCxnSpPr>
          <p:spPr>
            <a:xfrm flipH="1">
              <a:off x="8705692" y="888552"/>
              <a:ext cx="2052000" cy="0"/>
            </a:xfrm>
            <a:prstGeom prst="line">
              <a:avLst/>
            </a:prstGeom>
            <a:gradFill flip="none" rotWithShape="1">
              <a:gsLst>
                <a:gs pos="0">
                  <a:srgbClr val="D81616">
                    <a:alpha val="19000"/>
                  </a:srgbClr>
                </a:gs>
                <a:gs pos="100000">
                  <a:srgbClr val="D81616">
                    <a:alpha val="0"/>
                  </a:srgbClr>
                </a:gs>
              </a:gsLst>
              <a:lin ang="5400000" scaled="1"/>
              <a:tileRect/>
            </a:gradFill>
            <a:ln w="22225">
              <a:gradFill flip="none" rotWithShape="1">
                <a:gsLst>
                  <a:gs pos="0">
                    <a:srgbClr val="B88F4D">
                      <a:alpha val="70000"/>
                    </a:srgbClr>
                  </a:gs>
                  <a:gs pos="100000">
                    <a:srgbClr val="B88F4D">
                      <a:alpha val="0"/>
                    </a:srgbClr>
                  </a:gs>
                </a:gsLst>
                <a:lin ang="10800000" scaled="0"/>
                <a:tileRect/>
              </a:gradFill>
              <a:tailEnd type="oval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" name="独爱礼坊2"/>
            <p:cNvCxnSpPr/>
            <p:nvPr/>
          </p:nvCxnSpPr>
          <p:spPr>
            <a:xfrm>
              <a:off x="1069182" y="897442"/>
              <a:ext cx="2052000" cy="0"/>
            </a:xfrm>
            <a:prstGeom prst="line">
              <a:avLst/>
            </a:prstGeom>
            <a:gradFill flip="none" rotWithShape="1">
              <a:gsLst>
                <a:gs pos="0">
                  <a:srgbClr val="D81616">
                    <a:alpha val="19000"/>
                  </a:srgbClr>
                </a:gs>
                <a:gs pos="100000">
                  <a:srgbClr val="D81616">
                    <a:alpha val="0"/>
                  </a:srgbClr>
                </a:gs>
              </a:gsLst>
              <a:lin ang="5400000" scaled="1"/>
              <a:tileRect/>
            </a:gradFill>
            <a:ln w="22225">
              <a:gradFill flip="none" rotWithShape="1">
                <a:gsLst>
                  <a:gs pos="0">
                    <a:srgbClr val="B88F4D">
                      <a:alpha val="70000"/>
                    </a:srgbClr>
                  </a:gs>
                  <a:gs pos="100000">
                    <a:srgbClr val="B88F4D">
                      <a:alpha val="0"/>
                    </a:srgbClr>
                  </a:gs>
                </a:gsLst>
                <a:lin ang="10800000" scaled="0"/>
                <a:tileRect/>
              </a:gradFill>
              <a:tailEnd type="oval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2" name="矩形 11"/>
          <p:cNvSpPr/>
          <p:nvPr/>
        </p:nvSpPr>
        <p:spPr>
          <a:xfrm>
            <a:off x="4708697" y="905713"/>
            <a:ext cx="277460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760095">
              <a:spcBef>
                <a:spcPts val="500"/>
              </a:spcBef>
            </a:pPr>
            <a:r>
              <a:rPr lang="zh-CN" altLang="en-US" sz="3200" b="1" spc="166" dirty="0">
                <a:solidFill>
                  <a:srgbClr val="B88F4D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Arial" panose="020B0604020202020204" pitchFamily="34" charset="0"/>
                <a:sym typeface="+mn-lt"/>
              </a:rPr>
              <a:t>参赛情况概览</a:t>
            </a:r>
            <a:endParaRPr lang="en-US" altLang="zh-CN" sz="3200" b="1" spc="166" dirty="0">
              <a:solidFill>
                <a:srgbClr val="B88F4D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  <a:cs typeface="Arial" panose="020B0604020202020204" pitchFamily="34" charset="0"/>
              <a:sym typeface="+mn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72225" y="1551341"/>
            <a:ext cx="9144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b="1" dirty="0"/>
              <a:t>共计148支团队报名，1119位学生参赛，来自109所国内外高校</a:t>
            </a:r>
          </a:p>
        </p:txBody>
      </p:sp>
      <p:graphicFrame>
        <p:nvGraphicFramePr>
          <p:cNvPr id="5" name="表格 4"/>
          <p:cNvGraphicFramePr>
            <a:graphicFrameLocks noGrp="1"/>
          </p:cNvGraphicFramePr>
          <p:nvPr/>
        </p:nvGraphicFramePr>
        <p:xfrm>
          <a:off x="3944879" y="3933207"/>
          <a:ext cx="3582914" cy="262814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914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914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7663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学校名称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团队数量</a:t>
                      </a:r>
                      <a:endParaRPr lang="en-US" altLang="zh-CN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7048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u="none" strike="noStrike" dirty="0">
                          <a:effectLst/>
                        </a:rPr>
                        <a:t>东北财经大学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u="none" strike="noStrike" dirty="0">
                          <a:effectLst/>
                        </a:rPr>
                        <a:t>22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7048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u="none" strike="noStrike" dirty="0">
                          <a:effectLst/>
                        </a:rPr>
                        <a:t>南京大学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u="none" strike="noStrike" dirty="0">
                          <a:effectLst/>
                        </a:rPr>
                        <a:t>22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7048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u="none" strike="noStrike" dirty="0">
                          <a:effectLst/>
                        </a:rPr>
                        <a:t>西南财经大学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u="none" strike="noStrike">
                          <a:effectLst/>
                        </a:rPr>
                        <a:t>16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7048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u="none" strike="noStrike" dirty="0">
                          <a:effectLst/>
                        </a:rPr>
                        <a:t>武汉大学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u="none" strike="noStrike" dirty="0">
                          <a:effectLst/>
                        </a:rPr>
                        <a:t>11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7048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u="none" strike="noStrike">
                          <a:effectLst/>
                        </a:rPr>
                        <a:t>南京师范大学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u="none" strike="noStrike" dirty="0">
                          <a:effectLst/>
                        </a:rPr>
                        <a:t>8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7048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u="none" strike="noStrike">
                          <a:effectLst/>
                        </a:rPr>
                        <a:t>南京农业大学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u="none" strike="noStrike" dirty="0">
                          <a:effectLst/>
                        </a:rPr>
                        <a:t>5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7048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u="none" strike="noStrike">
                          <a:effectLst/>
                        </a:rPr>
                        <a:t>上海财经大学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u="none" strike="noStrike" dirty="0">
                          <a:effectLst/>
                        </a:rPr>
                        <a:t>5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37048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u="none" strike="noStrike">
                          <a:effectLst/>
                        </a:rPr>
                        <a:t>上海科技大学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u="none" strike="noStrike" dirty="0">
                          <a:effectLst/>
                        </a:rPr>
                        <a:t>4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37048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u="none" strike="noStrike" dirty="0">
                          <a:effectLst/>
                        </a:rPr>
                        <a:t>中国人民大学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u="none" strike="noStrike" dirty="0">
                          <a:effectLst/>
                        </a:rPr>
                        <a:t>4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37048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u="none" strike="noStrike">
                          <a:effectLst/>
                        </a:rPr>
                        <a:t>大连理工大学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u="none" strike="noStrike" dirty="0">
                          <a:effectLst/>
                        </a:rPr>
                        <a:t>3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13" name="图表 12"/>
          <p:cNvGraphicFramePr/>
          <p:nvPr/>
        </p:nvGraphicFramePr>
        <p:xfrm>
          <a:off x="472225" y="3253424"/>
          <a:ext cx="2983422" cy="240203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矩形 5"/>
          <p:cNvSpPr/>
          <p:nvPr/>
        </p:nvSpPr>
        <p:spPr>
          <a:xfrm>
            <a:off x="472225" y="2149905"/>
            <a:ext cx="298342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1600" b="1" dirty="0"/>
              <a:t>参赛学生中本科生</a:t>
            </a:r>
            <a:r>
              <a:rPr lang="en-US" altLang="zh-CN" sz="1600" b="1" dirty="0"/>
              <a:t>876</a:t>
            </a:r>
            <a:r>
              <a:rPr lang="zh-CN" altLang="en-US" sz="1600" b="1" dirty="0"/>
              <a:t>人，硕士生</a:t>
            </a:r>
            <a:r>
              <a:rPr lang="en-US" altLang="zh-CN" sz="1600" b="1" dirty="0"/>
              <a:t>226</a:t>
            </a:r>
            <a:r>
              <a:rPr lang="zh-CN" altLang="en-US" sz="1600" b="1" dirty="0"/>
              <a:t>人，博士生</a:t>
            </a:r>
            <a:r>
              <a:rPr lang="en-US" altLang="zh-CN" sz="1600" b="1" dirty="0"/>
              <a:t>17</a:t>
            </a:r>
            <a:r>
              <a:rPr lang="zh-CN" altLang="en-US" sz="1600" b="1" dirty="0"/>
              <a:t>人</a:t>
            </a:r>
          </a:p>
        </p:txBody>
      </p:sp>
      <p:sp>
        <p:nvSpPr>
          <p:cNvPr id="7" name="矩形 6"/>
          <p:cNvSpPr/>
          <p:nvPr/>
        </p:nvSpPr>
        <p:spPr>
          <a:xfrm>
            <a:off x="3944879" y="2149905"/>
            <a:ext cx="358291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zh-CN" altLang="en-US" sz="1600" b="1" dirty="0"/>
              <a:t>参赛学生来自北京大学、清华大学、上海交大、复旦大学、南京大学等大陆一流高校，以及麻省理工、纽约大学、新加坡国立、香港中文大学等境外顶尖高校</a:t>
            </a:r>
          </a:p>
        </p:txBody>
      </p:sp>
      <p:sp>
        <p:nvSpPr>
          <p:cNvPr id="14" name="矩形 13"/>
          <p:cNvSpPr/>
          <p:nvPr/>
        </p:nvSpPr>
        <p:spPr>
          <a:xfrm>
            <a:off x="4797618" y="3610244"/>
            <a:ext cx="18774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200" b="1" dirty="0"/>
              <a:t>报名团队数量前十的高校</a:t>
            </a:r>
          </a:p>
        </p:txBody>
      </p:sp>
      <p:sp>
        <p:nvSpPr>
          <p:cNvPr id="15" name="矩形 14"/>
          <p:cNvSpPr/>
          <p:nvPr/>
        </p:nvSpPr>
        <p:spPr>
          <a:xfrm>
            <a:off x="8017025" y="2149905"/>
            <a:ext cx="358291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zh-CN" altLang="en-US" sz="1600" b="1" dirty="0"/>
              <a:t>参赛团队自选赛道</a:t>
            </a:r>
            <a:r>
              <a:rPr lang="en-US" altLang="zh-CN" sz="1600" b="1" dirty="0"/>
              <a:t>30</a:t>
            </a:r>
            <a:r>
              <a:rPr lang="zh-CN" altLang="en-US" sz="1600" b="1" dirty="0"/>
              <a:t>支，花旗挑战</a:t>
            </a:r>
            <a:r>
              <a:rPr lang="en-US" altLang="zh-CN" sz="1600" b="1" dirty="0"/>
              <a:t>118</a:t>
            </a:r>
            <a:r>
              <a:rPr lang="zh-CN" altLang="en-US" sz="1600" b="1" dirty="0"/>
              <a:t>支（数据驱动的外汇风险信号模型</a:t>
            </a:r>
            <a:r>
              <a:rPr lang="en-US" altLang="zh-CN" sz="1600" b="1" dirty="0"/>
              <a:t>69</a:t>
            </a:r>
            <a:r>
              <a:rPr lang="zh-CN" altLang="en-US" sz="1600" b="1" dirty="0"/>
              <a:t>支，</a:t>
            </a:r>
            <a:r>
              <a:rPr lang="en-US" altLang="zh-CN" sz="1600" b="1" dirty="0"/>
              <a:t>AI</a:t>
            </a:r>
            <a:r>
              <a:rPr lang="zh-CN" altLang="en-US" sz="1600" b="1" dirty="0"/>
              <a:t>驱动的数据处理与微调以适应金融应用</a:t>
            </a:r>
            <a:r>
              <a:rPr lang="en-US" altLang="zh-CN" sz="1600" b="1" dirty="0"/>
              <a:t>38</a:t>
            </a:r>
            <a:r>
              <a:rPr lang="zh-CN" altLang="en-US" sz="1600" b="1" dirty="0"/>
              <a:t>支，基于</a:t>
            </a:r>
            <a:r>
              <a:rPr lang="en-US" altLang="zh-CN" sz="1600" b="1" dirty="0"/>
              <a:t>DLT</a:t>
            </a:r>
            <a:r>
              <a:rPr lang="zh-CN" altLang="en-US" sz="1600" b="1" dirty="0"/>
              <a:t>的金融服务数字身份验证系统</a:t>
            </a:r>
            <a:r>
              <a:rPr lang="en-US" altLang="zh-CN" sz="1600" b="1" dirty="0"/>
              <a:t>11</a:t>
            </a:r>
            <a:r>
              <a:rPr lang="zh-CN" altLang="en-US" sz="1600" b="1" dirty="0"/>
              <a:t>支）</a:t>
            </a:r>
          </a:p>
        </p:txBody>
      </p:sp>
      <p:graphicFrame>
        <p:nvGraphicFramePr>
          <p:cNvPr id="16" name="图表 15"/>
          <p:cNvGraphicFramePr/>
          <p:nvPr/>
        </p:nvGraphicFramePr>
        <p:xfrm>
          <a:off x="8017025" y="3748743"/>
          <a:ext cx="3582914" cy="28126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: 圆角 7"/>
          <p:cNvSpPr/>
          <p:nvPr/>
        </p:nvSpPr>
        <p:spPr>
          <a:xfrm>
            <a:off x="203437" y="831413"/>
            <a:ext cx="11785126" cy="5884347"/>
          </a:xfrm>
          <a:prstGeom prst="roundRect">
            <a:avLst>
              <a:gd name="adj" fmla="val 2586"/>
            </a:avLst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60095"/>
            <a:endParaRPr lang="zh-CN" altLang="en-US" sz="1495">
              <a:solidFill>
                <a:prstClr val="white"/>
              </a:solidFill>
              <a:latin typeface="Times New Roman" panose="02020603050405020304"/>
              <a:ea typeface="微软雅黑" panose="020B050302020402020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1251745" y="1193655"/>
            <a:ext cx="9688510" cy="8890"/>
            <a:chOff x="1069182" y="888552"/>
            <a:chExt cx="9688510" cy="8890"/>
          </a:xfrm>
        </p:grpSpPr>
        <p:cxnSp>
          <p:nvCxnSpPr>
            <p:cNvPr id="10" name="独爱礼坊1"/>
            <p:cNvCxnSpPr/>
            <p:nvPr/>
          </p:nvCxnSpPr>
          <p:spPr>
            <a:xfrm flipH="1">
              <a:off x="8705692" y="888552"/>
              <a:ext cx="2052000" cy="0"/>
            </a:xfrm>
            <a:prstGeom prst="line">
              <a:avLst/>
            </a:prstGeom>
            <a:gradFill flip="none" rotWithShape="1">
              <a:gsLst>
                <a:gs pos="0">
                  <a:srgbClr val="D81616">
                    <a:alpha val="19000"/>
                  </a:srgbClr>
                </a:gs>
                <a:gs pos="100000">
                  <a:srgbClr val="D81616">
                    <a:alpha val="0"/>
                  </a:srgbClr>
                </a:gs>
              </a:gsLst>
              <a:lin ang="5400000" scaled="1"/>
              <a:tileRect/>
            </a:gradFill>
            <a:ln w="22225">
              <a:gradFill flip="none" rotWithShape="1">
                <a:gsLst>
                  <a:gs pos="0">
                    <a:srgbClr val="B88F4D">
                      <a:alpha val="70000"/>
                    </a:srgbClr>
                  </a:gs>
                  <a:gs pos="100000">
                    <a:srgbClr val="B88F4D">
                      <a:alpha val="0"/>
                    </a:srgbClr>
                  </a:gs>
                </a:gsLst>
                <a:lin ang="10800000" scaled="0"/>
                <a:tileRect/>
              </a:gradFill>
              <a:tailEnd type="oval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" name="独爱礼坊2"/>
            <p:cNvCxnSpPr/>
            <p:nvPr/>
          </p:nvCxnSpPr>
          <p:spPr>
            <a:xfrm>
              <a:off x="1069182" y="897442"/>
              <a:ext cx="2052000" cy="0"/>
            </a:xfrm>
            <a:prstGeom prst="line">
              <a:avLst/>
            </a:prstGeom>
            <a:gradFill flip="none" rotWithShape="1">
              <a:gsLst>
                <a:gs pos="0">
                  <a:srgbClr val="D81616">
                    <a:alpha val="19000"/>
                  </a:srgbClr>
                </a:gs>
                <a:gs pos="100000">
                  <a:srgbClr val="D81616">
                    <a:alpha val="0"/>
                  </a:srgbClr>
                </a:gs>
              </a:gsLst>
              <a:lin ang="5400000" scaled="1"/>
              <a:tileRect/>
            </a:gradFill>
            <a:ln w="22225">
              <a:gradFill flip="none" rotWithShape="1">
                <a:gsLst>
                  <a:gs pos="0">
                    <a:srgbClr val="B88F4D">
                      <a:alpha val="70000"/>
                    </a:srgbClr>
                  </a:gs>
                  <a:gs pos="100000">
                    <a:srgbClr val="B88F4D">
                      <a:alpha val="0"/>
                    </a:srgbClr>
                  </a:gs>
                </a:gsLst>
                <a:lin ang="10800000" scaled="0"/>
                <a:tileRect/>
              </a:gradFill>
              <a:tailEnd type="oval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2" name="矩形 11"/>
          <p:cNvSpPr/>
          <p:nvPr/>
        </p:nvSpPr>
        <p:spPr>
          <a:xfrm>
            <a:off x="4277040" y="905713"/>
            <a:ext cx="363791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760095">
              <a:spcBef>
                <a:spcPts val="500"/>
              </a:spcBef>
            </a:pPr>
            <a:r>
              <a:rPr lang="zh-CN" altLang="en-US" sz="3200" b="1" spc="166" dirty="0">
                <a:solidFill>
                  <a:srgbClr val="B88F4D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Arial" panose="020B0604020202020204" pitchFamily="34" charset="0"/>
                <a:sym typeface="+mn-lt"/>
              </a:rPr>
              <a:t>最终报告提交情况</a:t>
            </a:r>
            <a:endParaRPr lang="en-US" altLang="zh-CN" sz="3200" b="1" spc="166" dirty="0">
              <a:solidFill>
                <a:srgbClr val="B88F4D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  <a:cs typeface="Arial" panose="020B0604020202020204" pitchFamily="34" charset="0"/>
              <a:sym typeface="+mn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72225" y="1551341"/>
            <a:ext cx="9144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b="1" dirty="0"/>
              <a:t>共计</a:t>
            </a:r>
            <a:r>
              <a:rPr lang="en-US" altLang="zh-CN" sz="2400" b="1" dirty="0"/>
              <a:t>111</a:t>
            </a:r>
            <a:r>
              <a:rPr lang="zh-CN" altLang="en-US" sz="2400" b="1" dirty="0"/>
              <a:t>支团队提交中期报告，</a:t>
            </a:r>
            <a:r>
              <a:rPr lang="en-US" altLang="zh-CN" sz="2400" b="1" dirty="0"/>
              <a:t>90</a:t>
            </a:r>
            <a:r>
              <a:rPr lang="zh-CN" altLang="en-US" sz="2400" b="1" dirty="0"/>
              <a:t>支团队提交最终报告</a:t>
            </a:r>
          </a:p>
        </p:txBody>
      </p:sp>
      <p:graphicFrame>
        <p:nvGraphicFramePr>
          <p:cNvPr id="5" name="表格 4"/>
          <p:cNvGraphicFramePr>
            <a:graphicFrameLocks noGrp="1"/>
          </p:cNvGraphicFramePr>
          <p:nvPr/>
        </p:nvGraphicFramePr>
        <p:xfrm>
          <a:off x="1279873" y="2803972"/>
          <a:ext cx="3582914" cy="340175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914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914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3508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学校名称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团队数量</a:t>
                      </a:r>
                      <a:endParaRPr lang="en-US" altLang="zh-CN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6825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西南财经大学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13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6825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南京大学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13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6825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东北财经大学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11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6825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武汉大学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6825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南京师范大学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6825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上海财经大学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6825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南京农业大学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6825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四川大学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06825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中国人民大学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06825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上海科技大学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14" name="矩形 13"/>
          <p:cNvSpPr/>
          <p:nvPr/>
        </p:nvSpPr>
        <p:spPr>
          <a:xfrm>
            <a:off x="1632475" y="2310035"/>
            <a:ext cx="28777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400" b="1" dirty="0"/>
              <a:t>提交最终报告团队数量前十的高校</a:t>
            </a:r>
          </a:p>
        </p:txBody>
      </p:sp>
      <p:graphicFrame>
        <p:nvGraphicFramePr>
          <p:cNvPr id="16" name="图表 15"/>
          <p:cNvGraphicFramePr/>
          <p:nvPr/>
        </p:nvGraphicFramePr>
        <p:xfrm>
          <a:off x="5858256" y="2732934"/>
          <a:ext cx="5175504" cy="34717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7" name="矩形 16"/>
          <p:cNvSpPr/>
          <p:nvPr/>
        </p:nvSpPr>
        <p:spPr>
          <a:xfrm>
            <a:off x="7455994" y="2311174"/>
            <a:ext cx="198002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400" b="1" dirty="0"/>
              <a:t>最终报告赛道分布情况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: 圆角 7"/>
          <p:cNvSpPr/>
          <p:nvPr/>
        </p:nvSpPr>
        <p:spPr>
          <a:xfrm>
            <a:off x="203437" y="831413"/>
            <a:ext cx="11785126" cy="5884347"/>
          </a:xfrm>
          <a:prstGeom prst="roundRect">
            <a:avLst>
              <a:gd name="adj" fmla="val 2586"/>
            </a:avLst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60095"/>
            <a:endParaRPr lang="zh-CN" altLang="en-US" sz="1495" dirty="0">
              <a:solidFill>
                <a:prstClr val="white"/>
              </a:solidFill>
              <a:latin typeface="Times New Roman" panose="02020603050405020304"/>
              <a:ea typeface="微软雅黑" panose="020B050302020402020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1251745" y="1193655"/>
            <a:ext cx="9688510" cy="8890"/>
            <a:chOff x="1069182" y="888552"/>
            <a:chExt cx="9688510" cy="8890"/>
          </a:xfrm>
        </p:grpSpPr>
        <p:cxnSp>
          <p:nvCxnSpPr>
            <p:cNvPr id="10" name="独爱礼坊1"/>
            <p:cNvCxnSpPr/>
            <p:nvPr/>
          </p:nvCxnSpPr>
          <p:spPr>
            <a:xfrm flipH="1">
              <a:off x="8705692" y="888552"/>
              <a:ext cx="2052000" cy="0"/>
            </a:xfrm>
            <a:prstGeom prst="line">
              <a:avLst/>
            </a:prstGeom>
            <a:gradFill flip="none" rotWithShape="1">
              <a:gsLst>
                <a:gs pos="0">
                  <a:srgbClr val="D81616">
                    <a:alpha val="19000"/>
                  </a:srgbClr>
                </a:gs>
                <a:gs pos="100000">
                  <a:srgbClr val="D81616">
                    <a:alpha val="0"/>
                  </a:srgbClr>
                </a:gs>
              </a:gsLst>
              <a:lin ang="5400000" scaled="1"/>
              <a:tileRect/>
            </a:gradFill>
            <a:ln w="22225">
              <a:gradFill flip="none" rotWithShape="1">
                <a:gsLst>
                  <a:gs pos="0">
                    <a:srgbClr val="B88F4D">
                      <a:alpha val="70000"/>
                    </a:srgbClr>
                  </a:gs>
                  <a:gs pos="100000">
                    <a:srgbClr val="B88F4D">
                      <a:alpha val="0"/>
                    </a:srgbClr>
                  </a:gs>
                </a:gsLst>
                <a:lin ang="10800000" scaled="0"/>
                <a:tileRect/>
              </a:gradFill>
              <a:tailEnd type="oval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" name="独爱礼坊2"/>
            <p:cNvCxnSpPr/>
            <p:nvPr/>
          </p:nvCxnSpPr>
          <p:spPr>
            <a:xfrm>
              <a:off x="1069182" y="897442"/>
              <a:ext cx="2052000" cy="0"/>
            </a:xfrm>
            <a:prstGeom prst="line">
              <a:avLst/>
            </a:prstGeom>
            <a:gradFill flip="none" rotWithShape="1">
              <a:gsLst>
                <a:gs pos="0">
                  <a:srgbClr val="D81616">
                    <a:alpha val="19000"/>
                  </a:srgbClr>
                </a:gs>
                <a:gs pos="100000">
                  <a:srgbClr val="D81616">
                    <a:alpha val="0"/>
                  </a:srgbClr>
                </a:gs>
              </a:gsLst>
              <a:lin ang="5400000" scaled="1"/>
              <a:tileRect/>
            </a:gradFill>
            <a:ln w="22225">
              <a:gradFill flip="none" rotWithShape="1">
                <a:gsLst>
                  <a:gs pos="0">
                    <a:srgbClr val="B88F4D">
                      <a:alpha val="70000"/>
                    </a:srgbClr>
                  </a:gs>
                  <a:gs pos="100000">
                    <a:srgbClr val="B88F4D">
                      <a:alpha val="0"/>
                    </a:srgbClr>
                  </a:gs>
                </a:gsLst>
                <a:lin ang="10800000" scaled="0"/>
                <a:tileRect/>
              </a:gradFill>
              <a:tailEnd type="oval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2" name="矩形 11"/>
          <p:cNvSpPr/>
          <p:nvPr/>
        </p:nvSpPr>
        <p:spPr>
          <a:xfrm>
            <a:off x="4061211" y="905713"/>
            <a:ext cx="406957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760095">
              <a:spcBef>
                <a:spcPts val="500"/>
              </a:spcBef>
            </a:pPr>
            <a:r>
              <a:rPr lang="zh-CN" altLang="en-US" sz="3200" b="1" spc="166" dirty="0">
                <a:solidFill>
                  <a:srgbClr val="B88F4D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Arial" panose="020B0604020202020204" pitchFamily="34" charset="0"/>
                <a:sym typeface="+mn-lt"/>
              </a:rPr>
              <a:t>总决赛相关计划安排</a:t>
            </a:r>
            <a:endParaRPr lang="en-US" altLang="zh-CN" sz="3200" b="1" spc="166" dirty="0">
              <a:solidFill>
                <a:srgbClr val="B88F4D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  <a:cs typeface="Arial" panose="020B0604020202020204" pitchFamily="34" charset="0"/>
              <a:sym typeface="+mn-lt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153283" y="1986782"/>
            <a:ext cx="9578263" cy="18898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/>
              <a:t>时间地点：</a:t>
            </a:r>
            <a:r>
              <a:rPr lang="en-US" altLang="zh-CN" sz="2000" dirty="0"/>
              <a:t>2025</a:t>
            </a:r>
            <a:r>
              <a:rPr lang="zh-CN" altLang="en-US" sz="2000" dirty="0"/>
              <a:t>年</a:t>
            </a:r>
            <a:r>
              <a:rPr lang="en-US" altLang="zh-CN" sz="2000" dirty="0"/>
              <a:t>6</a:t>
            </a:r>
            <a:r>
              <a:rPr lang="zh-CN" altLang="en-US" sz="2000" dirty="0"/>
              <a:t>月</a:t>
            </a:r>
            <a:r>
              <a:rPr lang="en-US" altLang="zh-CN" sz="2000" dirty="0"/>
              <a:t>27</a:t>
            </a:r>
            <a:r>
              <a:rPr lang="zh-CN" altLang="en-US" sz="2000" dirty="0"/>
              <a:t>日（周五）</a:t>
            </a:r>
            <a:r>
              <a:rPr lang="en-US" altLang="zh-CN" sz="2000" dirty="0"/>
              <a:t>9:00——2025</a:t>
            </a:r>
            <a:r>
              <a:rPr lang="zh-CN" altLang="en-US" sz="2000" dirty="0"/>
              <a:t>年</a:t>
            </a:r>
            <a:r>
              <a:rPr lang="en-US" altLang="zh-CN" sz="2000" dirty="0"/>
              <a:t>6</a:t>
            </a:r>
            <a:r>
              <a:rPr lang="zh-CN" altLang="en-US" sz="2000" dirty="0"/>
              <a:t>月</a:t>
            </a:r>
            <a:r>
              <a:rPr lang="en-US" altLang="zh-CN" sz="2000" dirty="0"/>
              <a:t>28</a:t>
            </a:r>
            <a:r>
              <a:rPr lang="zh-CN" altLang="en-US" sz="2000" dirty="0"/>
              <a:t>日（周六）</a:t>
            </a:r>
            <a:r>
              <a:rPr lang="en-US" altLang="zh-CN" sz="2000" dirty="0"/>
              <a:t>12:00  2F </a:t>
            </a:r>
            <a:r>
              <a:rPr lang="zh-CN" altLang="en-US" sz="2000" dirty="0"/>
              <a:t>紫金厅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zh-CN" altLang="en-US" sz="2000" b="1" dirty="0"/>
              <a:t>出席人员：</a:t>
            </a:r>
            <a:r>
              <a:rPr lang="zh-CN" altLang="en-US" sz="2000" dirty="0"/>
              <a:t>评委专家，</a:t>
            </a:r>
            <a:r>
              <a:rPr lang="en-US" altLang="zh-CN" sz="2000" dirty="0"/>
              <a:t>20</a:t>
            </a:r>
            <a:r>
              <a:rPr lang="zh-CN" altLang="en-US" sz="2000" dirty="0"/>
              <a:t>强参赛团队代表，花旗领导和嘉宾，观摩嘉宾和师生</a:t>
            </a:r>
          </a:p>
          <a:p>
            <a:pPr>
              <a:lnSpc>
                <a:spcPct val="150000"/>
              </a:lnSpc>
            </a:pPr>
            <a:r>
              <a:rPr lang="zh-CN" altLang="en-US" sz="2000" b="1" dirty="0"/>
              <a:t>住宿用餐：</a:t>
            </a:r>
            <a:r>
              <a:rPr lang="zh-CN" altLang="en-US" sz="2000" dirty="0"/>
              <a:t>所有住宿统一安排在南大国际会议中心（费用承担方式与往届一致），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zh-CN" altLang="en-US" sz="2000" dirty="0"/>
              <a:t>                      评委专家及嘉宾在会议中心使用自助餐</a:t>
            </a:r>
            <a:r>
              <a:rPr lang="en-US" altLang="zh-CN" sz="2000" dirty="0"/>
              <a:t>/</a:t>
            </a:r>
            <a:r>
              <a:rPr lang="zh-CN" altLang="en-US" sz="2000" dirty="0"/>
              <a:t>桌餐，参赛团队在学生食堂用餐</a:t>
            </a:r>
            <a:endParaRPr lang="en-US" altLang="zh-CN" sz="2000" dirty="0"/>
          </a:p>
        </p:txBody>
      </p:sp>
      <p:sp>
        <p:nvSpPr>
          <p:cNvPr id="14" name="矩形 13"/>
          <p:cNvSpPr/>
          <p:nvPr/>
        </p:nvSpPr>
        <p:spPr>
          <a:xfrm>
            <a:off x="2277745" y="1553969"/>
            <a:ext cx="81531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/>
              <a:t>地点：南京大学国际会议中心（南大仙林校区东门内，南京市仙林大道</a:t>
            </a:r>
            <a:r>
              <a:rPr lang="en-US" altLang="zh-CN" b="1" dirty="0"/>
              <a:t>163</a:t>
            </a:r>
            <a:r>
              <a:rPr lang="zh-CN" altLang="en-US" b="1" dirty="0"/>
              <a:t>号）</a:t>
            </a:r>
            <a:endParaRPr lang="en-US" altLang="zh-CN" b="1" dirty="0"/>
          </a:p>
        </p:txBody>
      </p:sp>
      <p:sp>
        <p:nvSpPr>
          <p:cNvPr id="15" name="矩形 14"/>
          <p:cNvSpPr/>
          <p:nvPr/>
        </p:nvSpPr>
        <p:spPr>
          <a:xfrm>
            <a:off x="5732780" y="6340035"/>
            <a:ext cx="7232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400" b="1" dirty="0"/>
              <a:t>紫金厅</a:t>
            </a:r>
          </a:p>
        </p:txBody>
      </p:sp>
      <p:pic>
        <p:nvPicPr>
          <p:cNvPr id="2" name="图片 1" descr="wps_doc_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2130" y="4015105"/>
            <a:ext cx="3021965" cy="2267585"/>
          </a:xfrm>
          <a:prstGeom prst="rect">
            <a:avLst/>
          </a:prstGeom>
        </p:spPr>
      </p:pic>
      <p:pic>
        <p:nvPicPr>
          <p:cNvPr id="3" name="图片 2" descr="wps_doc_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730" y="4015105"/>
            <a:ext cx="3021965" cy="226758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: 圆角 7"/>
          <p:cNvSpPr/>
          <p:nvPr/>
        </p:nvSpPr>
        <p:spPr>
          <a:xfrm>
            <a:off x="203437" y="831413"/>
            <a:ext cx="11785126" cy="5884347"/>
          </a:xfrm>
          <a:prstGeom prst="roundRect">
            <a:avLst>
              <a:gd name="adj" fmla="val 2586"/>
            </a:avLst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60095"/>
            <a:endParaRPr lang="zh-CN" altLang="en-US" sz="1495" dirty="0">
              <a:solidFill>
                <a:prstClr val="white"/>
              </a:solidFill>
              <a:latin typeface="Times New Roman" panose="02020603050405020304"/>
              <a:ea typeface="微软雅黑" panose="020B050302020402020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1251745" y="1193655"/>
            <a:ext cx="9688510" cy="8890"/>
            <a:chOff x="1069182" y="888552"/>
            <a:chExt cx="9688510" cy="8890"/>
          </a:xfrm>
        </p:grpSpPr>
        <p:cxnSp>
          <p:nvCxnSpPr>
            <p:cNvPr id="10" name="独爱礼坊1"/>
            <p:cNvCxnSpPr/>
            <p:nvPr/>
          </p:nvCxnSpPr>
          <p:spPr>
            <a:xfrm flipH="1">
              <a:off x="8705692" y="888552"/>
              <a:ext cx="2052000" cy="0"/>
            </a:xfrm>
            <a:prstGeom prst="line">
              <a:avLst/>
            </a:prstGeom>
            <a:gradFill flip="none" rotWithShape="1">
              <a:gsLst>
                <a:gs pos="0">
                  <a:srgbClr val="D81616">
                    <a:alpha val="19000"/>
                  </a:srgbClr>
                </a:gs>
                <a:gs pos="100000">
                  <a:srgbClr val="D81616">
                    <a:alpha val="0"/>
                  </a:srgbClr>
                </a:gs>
              </a:gsLst>
              <a:lin ang="5400000" scaled="1"/>
              <a:tileRect/>
            </a:gradFill>
            <a:ln w="22225">
              <a:gradFill flip="none" rotWithShape="1">
                <a:gsLst>
                  <a:gs pos="0">
                    <a:srgbClr val="B88F4D">
                      <a:alpha val="70000"/>
                    </a:srgbClr>
                  </a:gs>
                  <a:gs pos="100000">
                    <a:srgbClr val="B88F4D">
                      <a:alpha val="0"/>
                    </a:srgbClr>
                  </a:gs>
                </a:gsLst>
                <a:lin ang="10800000" scaled="0"/>
                <a:tileRect/>
              </a:gradFill>
              <a:tailEnd type="oval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" name="独爱礼坊2"/>
            <p:cNvCxnSpPr/>
            <p:nvPr/>
          </p:nvCxnSpPr>
          <p:spPr>
            <a:xfrm>
              <a:off x="1069182" y="897442"/>
              <a:ext cx="2052000" cy="0"/>
            </a:xfrm>
            <a:prstGeom prst="line">
              <a:avLst/>
            </a:prstGeom>
            <a:gradFill flip="none" rotWithShape="1">
              <a:gsLst>
                <a:gs pos="0">
                  <a:srgbClr val="D81616">
                    <a:alpha val="19000"/>
                  </a:srgbClr>
                </a:gs>
                <a:gs pos="100000">
                  <a:srgbClr val="D81616">
                    <a:alpha val="0"/>
                  </a:srgbClr>
                </a:gs>
              </a:gsLst>
              <a:lin ang="5400000" scaled="1"/>
              <a:tileRect/>
            </a:gradFill>
            <a:ln w="22225">
              <a:gradFill flip="none" rotWithShape="1">
                <a:gsLst>
                  <a:gs pos="0">
                    <a:srgbClr val="B88F4D">
                      <a:alpha val="70000"/>
                    </a:srgbClr>
                  </a:gs>
                  <a:gs pos="100000">
                    <a:srgbClr val="B88F4D">
                      <a:alpha val="0"/>
                    </a:srgbClr>
                  </a:gs>
                </a:gsLst>
                <a:lin ang="10800000" scaled="0"/>
                <a:tileRect/>
              </a:gradFill>
              <a:tailEnd type="oval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2" name="矩形 11"/>
          <p:cNvSpPr/>
          <p:nvPr/>
        </p:nvSpPr>
        <p:spPr>
          <a:xfrm>
            <a:off x="3845384" y="905713"/>
            <a:ext cx="450123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760095">
              <a:spcBef>
                <a:spcPts val="500"/>
              </a:spcBef>
            </a:pPr>
            <a:r>
              <a:rPr lang="zh-CN" altLang="en-US" sz="3200" b="1" spc="166" dirty="0">
                <a:solidFill>
                  <a:srgbClr val="B88F4D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Arial" panose="020B0604020202020204" pitchFamily="34" charset="0"/>
                <a:sym typeface="+mn-lt"/>
              </a:rPr>
              <a:t>颁奖典礼活动计划安排</a:t>
            </a:r>
            <a:endParaRPr lang="en-US" altLang="zh-CN" sz="3200" b="1" spc="166" dirty="0">
              <a:solidFill>
                <a:srgbClr val="B88F4D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  <a:cs typeface="Arial" panose="020B0604020202020204" pitchFamily="34" charset="0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153283" y="2068173"/>
            <a:ext cx="9499716" cy="18898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dirty="0"/>
              <a:t>20</a:t>
            </a:r>
            <a:r>
              <a:rPr lang="zh-CN" altLang="en-US" sz="2000" b="1" dirty="0"/>
              <a:t>强团队作品展示与观摩：</a:t>
            </a:r>
            <a:r>
              <a:rPr lang="en-US" altLang="zh-CN" sz="2000" dirty="0"/>
              <a:t>2025</a:t>
            </a:r>
            <a:r>
              <a:rPr lang="zh-CN" altLang="en-US" sz="2000" dirty="0"/>
              <a:t>年</a:t>
            </a:r>
            <a:r>
              <a:rPr lang="en-US" altLang="zh-CN" sz="2000" dirty="0"/>
              <a:t>6</a:t>
            </a:r>
            <a:r>
              <a:rPr lang="zh-CN" altLang="en-US" sz="2000" dirty="0"/>
              <a:t>月</a:t>
            </a:r>
            <a:r>
              <a:rPr lang="en-US" altLang="zh-CN" sz="2000" dirty="0"/>
              <a:t>28</a:t>
            </a:r>
            <a:r>
              <a:rPr lang="zh-CN" altLang="en-US" sz="2000" dirty="0"/>
              <a:t>日（周六）</a:t>
            </a:r>
            <a:r>
              <a:rPr lang="en-US" altLang="zh-CN" sz="2000" dirty="0"/>
              <a:t>13:00-16:00 2F </a:t>
            </a:r>
            <a:r>
              <a:rPr lang="zh-CN" altLang="en-US" sz="2000" dirty="0"/>
              <a:t>三江厅外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zh-CN" altLang="en-US" sz="2000" b="1" dirty="0"/>
              <a:t>理事会会议：</a:t>
            </a:r>
            <a:r>
              <a:rPr lang="en-US" altLang="zh-CN" sz="2000" dirty="0"/>
              <a:t>2025</a:t>
            </a:r>
            <a:r>
              <a:rPr lang="zh-CN" altLang="en-US" sz="2000" dirty="0"/>
              <a:t>年</a:t>
            </a:r>
            <a:r>
              <a:rPr lang="en-US" altLang="zh-CN" sz="2000" dirty="0"/>
              <a:t>6</a:t>
            </a:r>
            <a:r>
              <a:rPr lang="zh-CN" altLang="en-US" sz="2000" dirty="0"/>
              <a:t>月</a:t>
            </a:r>
            <a:r>
              <a:rPr lang="en-US" altLang="zh-CN" sz="2000" dirty="0"/>
              <a:t>28</a:t>
            </a:r>
            <a:r>
              <a:rPr lang="zh-CN" altLang="en-US" sz="2000" dirty="0"/>
              <a:t>日（周六）</a:t>
            </a:r>
            <a:r>
              <a:rPr lang="en-US" altLang="zh-CN" sz="2000" dirty="0"/>
              <a:t>14:00-15:00  2F </a:t>
            </a:r>
            <a:r>
              <a:rPr lang="zh-CN" altLang="en-US" sz="2000" dirty="0"/>
              <a:t>洁行厅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zh-CN" altLang="en-US" sz="2000" b="1" dirty="0"/>
              <a:t>颁奖典礼：</a:t>
            </a:r>
            <a:r>
              <a:rPr lang="en-US" altLang="zh-CN" sz="2000" dirty="0"/>
              <a:t> 2025</a:t>
            </a:r>
            <a:r>
              <a:rPr lang="zh-CN" altLang="en-US" sz="2000" dirty="0"/>
              <a:t>年</a:t>
            </a:r>
            <a:r>
              <a:rPr lang="en-US" altLang="zh-CN" sz="2000" dirty="0"/>
              <a:t>6</a:t>
            </a:r>
            <a:r>
              <a:rPr lang="zh-CN" altLang="en-US" sz="2000" dirty="0"/>
              <a:t>月</a:t>
            </a:r>
            <a:r>
              <a:rPr lang="en-US" altLang="zh-CN" sz="2000" dirty="0"/>
              <a:t>28</a:t>
            </a:r>
            <a:r>
              <a:rPr lang="zh-CN" altLang="en-US" sz="2000" dirty="0"/>
              <a:t>日（周六） </a:t>
            </a:r>
            <a:r>
              <a:rPr lang="en-US" altLang="zh-CN" sz="2000" dirty="0"/>
              <a:t>16:00-18:00</a:t>
            </a:r>
            <a:r>
              <a:rPr lang="zh-CN" altLang="en-US" sz="2000" dirty="0"/>
              <a:t>（包括大赛</a:t>
            </a:r>
            <a:r>
              <a:rPr lang="en-US" altLang="zh-CN" sz="2000" dirty="0"/>
              <a:t>20</a:t>
            </a:r>
            <a:r>
              <a:rPr lang="zh-CN" altLang="en-US" sz="2000" dirty="0"/>
              <a:t>周年回顾）</a:t>
            </a:r>
            <a:r>
              <a:rPr lang="en-US" altLang="zh-CN" sz="2000" dirty="0"/>
              <a:t> 2F </a:t>
            </a:r>
            <a:r>
              <a:rPr lang="zh-CN" altLang="en-US" sz="2000" dirty="0"/>
              <a:t>三江厅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zh-CN" altLang="en-US" sz="2000" b="1" dirty="0"/>
              <a:t>答谢晚宴：</a:t>
            </a:r>
            <a:r>
              <a:rPr lang="en-US" altLang="zh-CN" sz="2000" b="1" dirty="0"/>
              <a:t> </a:t>
            </a:r>
            <a:r>
              <a:rPr lang="en-US" altLang="zh-CN" sz="2000" dirty="0"/>
              <a:t>2025</a:t>
            </a:r>
            <a:r>
              <a:rPr lang="zh-CN" altLang="en-US" sz="2000" dirty="0"/>
              <a:t>年</a:t>
            </a:r>
            <a:r>
              <a:rPr lang="en-US" altLang="zh-CN" sz="2000" dirty="0"/>
              <a:t>6</a:t>
            </a:r>
            <a:r>
              <a:rPr lang="zh-CN" altLang="en-US" sz="2000" dirty="0"/>
              <a:t>月</a:t>
            </a:r>
            <a:r>
              <a:rPr lang="en-US" altLang="zh-CN" sz="2000" dirty="0"/>
              <a:t>28</a:t>
            </a:r>
            <a:r>
              <a:rPr lang="zh-CN" altLang="en-US" sz="2000" dirty="0"/>
              <a:t>日（周六） </a:t>
            </a:r>
            <a:r>
              <a:rPr lang="en-US" altLang="zh-CN" sz="2000" dirty="0"/>
              <a:t>18:00-19:30 1F </a:t>
            </a:r>
            <a:r>
              <a:rPr lang="zh-CN" altLang="en-US" sz="2000" dirty="0"/>
              <a:t>紫金厅</a:t>
            </a:r>
            <a:endParaRPr lang="en-US" altLang="zh-CN" sz="2000" dirty="0"/>
          </a:p>
        </p:txBody>
      </p:sp>
      <p:sp>
        <p:nvSpPr>
          <p:cNvPr id="2" name="矩形 1"/>
          <p:cNvSpPr/>
          <p:nvPr/>
        </p:nvSpPr>
        <p:spPr>
          <a:xfrm>
            <a:off x="2277745" y="1553969"/>
            <a:ext cx="81531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/>
              <a:t>地点：南京大学国际会议中心（南大仙林校区东门内，南京市仙林大道</a:t>
            </a:r>
            <a:r>
              <a:rPr lang="en-US" altLang="zh-CN" b="1" dirty="0"/>
              <a:t>163</a:t>
            </a:r>
            <a:r>
              <a:rPr lang="zh-CN" altLang="en-US" b="1" dirty="0"/>
              <a:t>号）</a:t>
            </a:r>
            <a:endParaRPr lang="en-US" altLang="zh-CN" b="1" dirty="0"/>
          </a:p>
        </p:txBody>
      </p:sp>
      <p:sp>
        <p:nvSpPr>
          <p:cNvPr id="4" name="矩形 3"/>
          <p:cNvSpPr/>
          <p:nvPr/>
        </p:nvSpPr>
        <p:spPr>
          <a:xfrm>
            <a:off x="1766658" y="6350258"/>
            <a:ext cx="72327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400" b="1" dirty="0"/>
              <a:t>洁行厅</a:t>
            </a:r>
          </a:p>
        </p:txBody>
      </p:sp>
      <p:sp>
        <p:nvSpPr>
          <p:cNvPr id="14" name="矩形 13"/>
          <p:cNvSpPr/>
          <p:nvPr/>
        </p:nvSpPr>
        <p:spPr>
          <a:xfrm>
            <a:off x="5731580" y="6350258"/>
            <a:ext cx="72327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400" b="1" dirty="0"/>
              <a:t>三江厅</a:t>
            </a:r>
          </a:p>
        </p:txBody>
      </p:sp>
      <p:sp>
        <p:nvSpPr>
          <p:cNvPr id="15" name="矩形 14"/>
          <p:cNvSpPr/>
          <p:nvPr/>
        </p:nvSpPr>
        <p:spPr>
          <a:xfrm>
            <a:off x="9693868" y="6350258"/>
            <a:ext cx="72327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400" b="1" dirty="0"/>
              <a:t>紫金厅</a:t>
            </a:r>
          </a:p>
        </p:txBody>
      </p:sp>
      <p:pic>
        <p:nvPicPr>
          <p:cNvPr id="5" name="图片 4" descr="wps_doc_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5889" y="4069398"/>
            <a:ext cx="2954655" cy="2216150"/>
          </a:xfrm>
          <a:prstGeom prst="rect">
            <a:avLst/>
          </a:prstGeom>
        </p:spPr>
      </p:pic>
      <p:pic>
        <p:nvPicPr>
          <p:cNvPr id="6" name="图片 5" descr="wps_doc_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336" y="4069398"/>
            <a:ext cx="2959919" cy="2217600"/>
          </a:xfrm>
          <a:prstGeom prst="rect">
            <a:avLst/>
          </a:prstGeom>
        </p:spPr>
      </p:pic>
      <p:pic>
        <p:nvPicPr>
          <p:cNvPr id="7" name="图片 6" descr="wps_doc_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8178" y="4069398"/>
            <a:ext cx="2954655" cy="221615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Y2MxMzVlYmY1ZjI1ZjE4YmJjZGUyNDIwMTRjODg2ZjMifQ==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601</Words>
  <Application>Microsoft Office PowerPoint</Application>
  <PresentationFormat>宽屏</PresentationFormat>
  <Paragraphs>80</Paragraphs>
  <Slides>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15" baseType="lpstr">
      <vt:lpstr>等线</vt:lpstr>
      <vt:lpstr>思源黑体 CN Bold</vt:lpstr>
      <vt:lpstr>微软雅黑</vt:lpstr>
      <vt:lpstr>Arial</vt:lpstr>
      <vt:lpstr>Calibri</vt:lpstr>
      <vt:lpstr>Times New Roman</vt:lpstr>
      <vt:lpstr>Wingdings</vt:lpstr>
      <vt:lpstr>WPS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1</dc:creator>
  <cp:lastModifiedBy>李昊骅 南京大学</cp:lastModifiedBy>
  <cp:revision>76</cp:revision>
  <dcterms:created xsi:type="dcterms:W3CDTF">2023-08-09T12:44:00Z</dcterms:created>
  <dcterms:modified xsi:type="dcterms:W3CDTF">2025-04-17T06:33:13Z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456278E5564243748706A016AA37EB35_13</vt:lpwstr>
  </property>
  <property fmtid="{D5CDD505-2E9C-101B-9397-08002B2CF9AE}" pid="3" name="KSOProductBuildVer">
    <vt:lpwstr>2052-12.1.0.20784</vt:lpwstr>
  </property>
</Properties>
</file>